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12" d="100"/>
          <a:sy n="112" d="100"/>
        </p:scale>
        <p:origin x="86"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4/14/2020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4/14/2020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DF04-2ECB-48A4-A34A-8364078F5E05}"/>
              </a:ext>
            </a:extLst>
          </p:cNvPr>
          <p:cNvSpPr>
            <a:spLocks noGrp="1"/>
          </p:cNvSpPr>
          <p:nvPr>
            <p:ph type="ctrTitle"/>
          </p:nvPr>
        </p:nvSpPr>
        <p:spPr/>
        <p:txBody>
          <a:bodyPr/>
          <a:lstStyle/>
          <a:p>
            <a:r>
              <a:rPr lang="en-GB" dirty="0"/>
              <a:t>Finding the Best Town in Derbyshire for a Coffee Shop</a:t>
            </a:r>
          </a:p>
        </p:txBody>
      </p:sp>
    </p:spTree>
    <p:extLst>
      <p:ext uri="{BB962C8B-B14F-4D97-AF65-F5344CB8AC3E}">
        <p14:creationId xmlns:p14="http://schemas.microsoft.com/office/powerpoint/2010/main" val="2461271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70457-4316-4760-BC5D-DD0D0E9E60C2}"/>
              </a:ext>
            </a:extLst>
          </p:cNvPr>
          <p:cNvSpPr>
            <a:spLocks noGrp="1"/>
          </p:cNvSpPr>
          <p:nvPr>
            <p:ph type="title"/>
          </p:nvPr>
        </p:nvSpPr>
        <p:spPr/>
        <p:txBody>
          <a:bodyPr/>
          <a:lstStyle/>
          <a:p>
            <a:r>
              <a:rPr lang="en-GB" dirty="0"/>
              <a:t>Data Acquisition</a:t>
            </a:r>
          </a:p>
        </p:txBody>
      </p:sp>
      <p:sp>
        <p:nvSpPr>
          <p:cNvPr id="3" name="Content Placeholder 2">
            <a:extLst>
              <a:ext uri="{FF2B5EF4-FFF2-40B4-BE49-F238E27FC236}">
                <a16:creationId xmlns:a16="http://schemas.microsoft.com/office/drawing/2014/main" id="{E761EF3C-B53A-4D05-B800-E035C071955B}"/>
              </a:ext>
            </a:extLst>
          </p:cNvPr>
          <p:cNvSpPr>
            <a:spLocks noGrp="1"/>
          </p:cNvSpPr>
          <p:nvPr>
            <p:ph idx="1"/>
          </p:nvPr>
        </p:nvSpPr>
        <p:spPr>
          <a:xfrm>
            <a:off x="402336" y="2272374"/>
            <a:ext cx="11180064" cy="4195481"/>
          </a:xfrm>
        </p:spPr>
        <p:txBody>
          <a:bodyPr>
            <a:normAutofit/>
          </a:bodyPr>
          <a:lstStyle/>
          <a:p>
            <a:pPr marL="0" indent="0">
              <a:buNone/>
            </a:pPr>
            <a:r>
              <a:rPr lang="en-GB" sz="2400" dirty="0"/>
              <a:t>To solve this problem the following data will be required:</a:t>
            </a:r>
          </a:p>
          <a:p>
            <a:r>
              <a:rPr lang="en-GB" dirty="0"/>
              <a:t>Demographics and population data of the towns</a:t>
            </a:r>
          </a:p>
          <a:p>
            <a:r>
              <a:rPr lang="en-GB" dirty="0"/>
              <a:t>Salary data for each town </a:t>
            </a:r>
          </a:p>
          <a:p>
            <a:r>
              <a:rPr lang="en-GB" dirty="0"/>
              <a:t>Location data of existing coffee shops within the towns to determine which areas of the town would have the least competitors.</a:t>
            </a:r>
          </a:p>
          <a:p>
            <a:r>
              <a:rPr lang="en-GB" dirty="0"/>
              <a:t>The data will be sourced from the office of national statistics and Foursquare location data. </a:t>
            </a:r>
          </a:p>
          <a:p>
            <a:endParaRPr lang="en-GB" dirty="0"/>
          </a:p>
        </p:txBody>
      </p:sp>
    </p:spTree>
    <p:extLst>
      <p:ext uri="{BB962C8B-B14F-4D97-AF65-F5344CB8AC3E}">
        <p14:creationId xmlns:p14="http://schemas.microsoft.com/office/powerpoint/2010/main" val="3108623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4" name="Picture 3">
            <a:extLst>
              <a:ext uri="{FF2B5EF4-FFF2-40B4-BE49-F238E27FC236}">
                <a16:creationId xmlns:a16="http://schemas.microsoft.com/office/drawing/2014/main" id="{29A7312B-6A63-47B9-B42A-F433C490EACC}"/>
              </a:ext>
            </a:extLst>
          </p:cNvPr>
          <p:cNvPicPr/>
          <p:nvPr/>
        </p:nvPicPr>
        <p:blipFill>
          <a:blip r:embed="rId6"/>
          <a:stretch>
            <a:fillRect/>
          </a:stretch>
        </p:blipFill>
        <p:spPr>
          <a:xfrm>
            <a:off x="252485" y="702861"/>
            <a:ext cx="9766228" cy="2983150"/>
          </a:xfrm>
          <a:prstGeom prst="rect">
            <a:avLst/>
          </a:prstGeom>
          <a:effectLst/>
        </p:spPr>
      </p:pic>
      <p:sp>
        <p:nvSpPr>
          <p:cNvPr id="27" name="Freeform: Shape 26">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6A46D5-97F6-47BF-B901-559F57399D0C}"/>
              </a:ext>
            </a:extLst>
          </p:cNvPr>
          <p:cNvSpPr>
            <a:spLocks noGrp="1"/>
          </p:cNvSpPr>
          <p:nvPr>
            <p:ph type="title"/>
          </p:nvPr>
        </p:nvSpPr>
        <p:spPr>
          <a:xfrm>
            <a:off x="636916" y="4854346"/>
            <a:ext cx="9149350" cy="868026"/>
          </a:xfrm>
        </p:spPr>
        <p:txBody>
          <a:bodyPr vert="horz" lIns="91440" tIns="45720" rIns="91440" bIns="45720" rtlCol="0" anchor="b">
            <a:normAutofit fontScale="90000"/>
          </a:bodyPr>
          <a:lstStyle/>
          <a:p>
            <a:r>
              <a:rPr lang="en-US" sz="4800" b="0" i="0" kern="1200" dirty="0">
                <a:solidFill>
                  <a:srgbClr val="EBEBEB"/>
                </a:solidFill>
                <a:latin typeface="+mj-lt"/>
                <a:ea typeface="+mj-ea"/>
                <a:cs typeface="+mj-cs"/>
              </a:rPr>
              <a:t>Data used in </a:t>
            </a:r>
            <a:r>
              <a:rPr lang="en-US" sz="4800" b="0" i="0" kern="1200" dirty="0" err="1">
                <a:solidFill>
                  <a:srgbClr val="EBEBEB"/>
                </a:solidFill>
                <a:latin typeface="+mj-lt"/>
                <a:ea typeface="+mj-ea"/>
                <a:cs typeface="+mj-cs"/>
              </a:rPr>
              <a:t>Dataframe</a:t>
            </a:r>
            <a:r>
              <a:rPr lang="en-US" sz="4800" b="0" i="0" kern="1200" dirty="0">
                <a:solidFill>
                  <a:srgbClr val="EBEBEB"/>
                </a:solidFill>
                <a:latin typeface="+mj-lt"/>
                <a:ea typeface="+mj-ea"/>
                <a:cs typeface="+mj-cs"/>
              </a:rPr>
              <a:t> Format</a:t>
            </a:r>
          </a:p>
        </p:txBody>
      </p:sp>
    </p:spTree>
    <p:extLst>
      <p:ext uri="{BB962C8B-B14F-4D97-AF65-F5344CB8AC3E}">
        <p14:creationId xmlns:p14="http://schemas.microsoft.com/office/powerpoint/2010/main" val="120080878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C6BE7-F50D-4796-88CB-8777478B4CCB}"/>
              </a:ext>
            </a:extLst>
          </p:cNvPr>
          <p:cNvSpPr>
            <a:spLocks noGrp="1"/>
          </p:cNvSpPr>
          <p:nvPr>
            <p:ph type="title"/>
          </p:nvPr>
        </p:nvSpPr>
        <p:spPr>
          <a:xfrm>
            <a:off x="0" y="417726"/>
            <a:ext cx="4634680" cy="1641986"/>
          </a:xfrm>
        </p:spPr>
        <p:txBody>
          <a:bodyPr>
            <a:normAutofit fontScale="90000"/>
          </a:bodyPr>
          <a:lstStyle/>
          <a:p>
            <a:r>
              <a:rPr lang="en-GB" dirty="0"/>
              <a:t>Map showing the potential towns for the coffee shop</a:t>
            </a:r>
          </a:p>
        </p:txBody>
      </p:sp>
      <p:pic>
        <p:nvPicPr>
          <p:cNvPr id="4" name="Picture 3">
            <a:extLst>
              <a:ext uri="{FF2B5EF4-FFF2-40B4-BE49-F238E27FC236}">
                <a16:creationId xmlns:a16="http://schemas.microsoft.com/office/drawing/2014/main" id="{0B156580-1358-423F-B9D5-0B7A6BC8E2F0}"/>
              </a:ext>
            </a:extLst>
          </p:cNvPr>
          <p:cNvPicPr/>
          <p:nvPr/>
        </p:nvPicPr>
        <p:blipFill rotWithShape="1">
          <a:blip r:embed="rId3"/>
          <a:srcRect l="9222" r="34282" b="1"/>
          <a:stretch/>
        </p:blipFill>
        <p:spPr bwMode="auto">
          <a:xfrm>
            <a:off x="4634680" y="10"/>
            <a:ext cx="7560130" cy="6857990"/>
          </a:xfrm>
          <a:prstGeom prst="rect">
            <a:avLst/>
          </a:prstGeom>
          <a:extLst>
            <a:ext uri="{53640926-AAD7-44D8-BBD7-CCE9431645EC}">
              <a14:shadowObscured xmlns:a14="http://schemas.microsoft.com/office/drawing/2010/main"/>
            </a:ext>
          </a:extLst>
        </p:spPr>
      </p:pic>
      <p:sp>
        <p:nvSpPr>
          <p:cNvPr id="9" name="Rectangle 8">
            <a:extLst>
              <a:ext uri="{FF2B5EF4-FFF2-40B4-BE49-F238E27FC236}">
                <a16:creationId xmlns:a16="http://schemas.microsoft.com/office/drawing/2014/main" id="{A26E2FAE-FA60-497B-B2CB-7702C6FF3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81C1B20B-8F66-4B9A-997D-D1C5F9B706DD}"/>
              </a:ext>
            </a:extLst>
          </p:cNvPr>
          <p:cNvSpPr>
            <a:spLocks noGrp="1"/>
          </p:cNvSpPr>
          <p:nvPr>
            <p:ph idx="1"/>
          </p:nvPr>
        </p:nvSpPr>
        <p:spPr>
          <a:xfrm>
            <a:off x="650669" y="2438400"/>
            <a:ext cx="3330328" cy="3809999"/>
          </a:xfrm>
        </p:spPr>
        <p:txBody>
          <a:bodyPr>
            <a:normAutofit/>
          </a:bodyPr>
          <a:lstStyle/>
          <a:p>
            <a:r>
              <a:rPr lang="en-GB" dirty="0"/>
              <a:t>K-means clustering used to separate the towns into two clusters</a:t>
            </a:r>
          </a:p>
          <a:p>
            <a:r>
              <a:rPr lang="en-GB" dirty="0"/>
              <a:t>Clusters represented by purple dots have younger demographics</a:t>
            </a:r>
          </a:p>
        </p:txBody>
      </p:sp>
    </p:spTree>
    <p:extLst>
      <p:ext uri="{BB962C8B-B14F-4D97-AF65-F5344CB8AC3E}">
        <p14:creationId xmlns:p14="http://schemas.microsoft.com/office/powerpoint/2010/main" val="1952614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52739-6369-4D9C-B3E0-37A5F5D39C43}"/>
              </a:ext>
            </a:extLst>
          </p:cNvPr>
          <p:cNvSpPr>
            <a:spLocks noGrp="1"/>
          </p:cNvSpPr>
          <p:nvPr>
            <p:ph type="title"/>
          </p:nvPr>
        </p:nvSpPr>
        <p:spPr>
          <a:xfrm>
            <a:off x="646112" y="452718"/>
            <a:ext cx="4165580" cy="1400530"/>
          </a:xfrm>
        </p:spPr>
        <p:txBody>
          <a:bodyPr>
            <a:normAutofit fontScale="90000"/>
          </a:bodyPr>
          <a:lstStyle/>
          <a:p>
            <a:r>
              <a:rPr lang="en-GB" dirty="0"/>
              <a:t>Coffee Shops in Belper and Chesterfield</a:t>
            </a:r>
          </a:p>
        </p:txBody>
      </p:sp>
      <p:sp>
        <p:nvSpPr>
          <p:cNvPr id="10" name="Freeform: Shape 9">
            <a:extLst>
              <a:ext uri="{FF2B5EF4-FFF2-40B4-BE49-F238E27FC236}">
                <a16:creationId xmlns:a16="http://schemas.microsoft.com/office/drawing/2014/main" id="{7DAA46B9-B7E8-4487-B28E-C63A6EB7A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7191 h 6985200"/>
              <a:gd name="connsiteX6" fmla="*/ 1 w 6858001"/>
              <a:gd name="connsiteY6" fmla="*/ 887191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7191"/>
                </a:lnTo>
                <a:lnTo>
                  <a:pt x="1" y="887191"/>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p>
      <p:sp>
        <p:nvSpPr>
          <p:cNvPr id="12" name="Freeform 23">
            <a:extLst>
              <a:ext uri="{FF2B5EF4-FFF2-40B4-BE49-F238E27FC236}">
                <a16:creationId xmlns:a16="http://schemas.microsoft.com/office/drawing/2014/main" id="{C866818C-1E5F-475A-B310-3C06B555FB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a:extLst>
              <a:ext uri="{FF2B5EF4-FFF2-40B4-BE49-F238E27FC236}">
                <a16:creationId xmlns:a16="http://schemas.microsoft.com/office/drawing/2014/main" id="{CC7CBF1F-D9CF-46BB-A9A5-5BE6CAFF2138}"/>
              </a:ext>
            </a:extLst>
          </p:cNvPr>
          <p:cNvPicPr/>
          <p:nvPr/>
        </p:nvPicPr>
        <p:blipFill>
          <a:blip r:embed="rId3"/>
          <a:stretch>
            <a:fillRect/>
          </a:stretch>
        </p:blipFill>
        <p:spPr>
          <a:xfrm>
            <a:off x="6573681" y="647699"/>
            <a:ext cx="4490928" cy="2683330"/>
          </a:xfrm>
          <a:prstGeom prst="rect">
            <a:avLst/>
          </a:prstGeom>
          <a:effectLst/>
        </p:spPr>
      </p:pic>
      <p:sp>
        <p:nvSpPr>
          <p:cNvPr id="14" name="Rectangle 13">
            <a:extLst>
              <a:ext uri="{FF2B5EF4-FFF2-40B4-BE49-F238E27FC236}">
                <a16:creationId xmlns:a16="http://schemas.microsoft.com/office/drawing/2014/main" id="{D12AFDE8-E1ED-4A49-B8B3-4953F4B8A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F200D34-B65C-4CAC-AC1C-DFA11579501D}"/>
              </a:ext>
            </a:extLst>
          </p:cNvPr>
          <p:cNvSpPr>
            <a:spLocks noGrp="1"/>
          </p:cNvSpPr>
          <p:nvPr>
            <p:ph idx="1"/>
          </p:nvPr>
        </p:nvSpPr>
        <p:spPr>
          <a:xfrm>
            <a:off x="646113" y="3144745"/>
            <a:ext cx="4165146" cy="1747980"/>
          </a:xfrm>
        </p:spPr>
        <p:txBody>
          <a:bodyPr>
            <a:normAutofit/>
          </a:bodyPr>
          <a:lstStyle/>
          <a:p>
            <a:r>
              <a:rPr lang="en-GB" dirty="0"/>
              <a:t>Belper has far fewer coffee shops than chesterfield and so offers less competition.</a:t>
            </a:r>
          </a:p>
        </p:txBody>
      </p:sp>
      <p:pic>
        <p:nvPicPr>
          <p:cNvPr id="4" name="Picture 3">
            <a:extLst>
              <a:ext uri="{FF2B5EF4-FFF2-40B4-BE49-F238E27FC236}">
                <a16:creationId xmlns:a16="http://schemas.microsoft.com/office/drawing/2014/main" id="{AC3FA62F-44AB-4139-B774-6D8F0DBDDAE0}"/>
              </a:ext>
            </a:extLst>
          </p:cNvPr>
          <p:cNvPicPr/>
          <p:nvPr/>
        </p:nvPicPr>
        <p:blipFill>
          <a:blip r:embed="rId4"/>
          <a:stretch>
            <a:fillRect/>
          </a:stretch>
        </p:blipFill>
        <p:spPr>
          <a:xfrm>
            <a:off x="6588467" y="3526971"/>
            <a:ext cx="4461356" cy="2721427"/>
          </a:xfrm>
          <a:prstGeom prst="rect">
            <a:avLst/>
          </a:prstGeom>
          <a:effectLst/>
        </p:spPr>
      </p:pic>
    </p:spTree>
    <p:extLst>
      <p:ext uri="{BB962C8B-B14F-4D97-AF65-F5344CB8AC3E}">
        <p14:creationId xmlns:p14="http://schemas.microsoft.com/office/powerpoint/2010/main" val="398443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CF493-BA42-4F29-AEDE-BB3A81D5145F}"/>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8A7CCBB8-5487-40E3-B1D8-4B1FE76FFB11}"/>
              </a:ext>
            </a:extLst>
          </p:cNvPr>
          <p:cNvSpPr>
            <a:spLocks noGrp="1"/>
          </p:cNvSpPr>
          <p:nvPr>
            <p:ph idx="1"/>
          </p:nvPr>
        </p:nvSpPr>
        <p:spPr>
          <a:xfrm>
            <a:off x="750627" y="2052918"/>
            <a:ext cx="11109277" cy="4195481"/>
          </a:xfrm>
        </p:spPr>
        <p:txBody>
          <a:bodyPr>
            <a:normAutofit/>
          </a:bodyPr>
          <a:lstStyle/>
          <a:p>
            <a:r>
              <a:rPr lang="en-GB" dirty="0"/>
              <a:t>In this piece of work Belper has been identified as the most suitable town in Derbyshire to set up a new coffee shop. Demographic and salary data have been used to determine a towns suitability for the new coffee shop. K-means clustering was used to segment the towns into two clusters. The towns in the cluster that displayed the characteristics that were initially identified as favourable were further investigated to determine the amount of competition in these towns. The town with the least completion was chosen as the town to set up the coffee shop.  This town was Belper.</a:t>
            </a:r>
          </a:p>
          <a:p>
            <a:r>
              <a:rPr lang="en-GB" dirty="0"/>
              <a:t>Further work should be conducted before confirming to start a coffee shop at Belper this should include but not be limited to: identify the area of Belper most suitable for the new shop data such as the number of people who walk past on the street and risk of flooding or other natural disasters should be investigated. Also, it is still important that the town be inspected in person to identify any opportunities or challenges that may be present that the data has not identified. </a:t>
            </a:r>
          </a:p>
        </p:txBody>
      </p:sp>
    </p:spTree>
    <p:extLst>
      <p:ext uri="{BB962C8B-B14F-4D97-AF65-F5344CB8AC3E}">
        <p14:creationId xmlns:p14="http://schemas.microsoft.com/office/powerpoint/2010/main" val="2888854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5</TotalTime>
  <Words>320</Words>
  <Application>Microsoft Office PowerPoint</Application>
  <PresentationFormat>Widescreen</PresentationFormat>
  <Paragraphs>16</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Ion</vt:lpstr>
      <vt:lpstr>Finding the Best Town in Derbyshire for a Coffee Shop</vt:lpstr>
      <vt:lpstr>Data Acquisition</vt:lpstr>
      <vt:lpstr>Data used in Dataframe Format</vt:lpstr>
      <vt:lpstr>Map showing the potential towns for the coffee shop</vt:lpstr>
      <vt:lpstr>Coffee Shops in Belper and Chesterfield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Best Town in Derbyshire for a Coffee Shop</dc:title>
  <dc:creator>Ben Miller</dc:creator>
  <cp:lastModifiedBy>Ben Miller</cp:lastModifiedBy>
  <cp:revision>2</cp:revision>
  <dcterms:created xsi:type="dcterms:W3CDTF">2020-04-14T17:54:02Z</dcterms:created>
  <dcterms:modified xsi:type="dcterms:W3CDTF">2020-04-14T17:59:22Z</dcterms:modified>
</cp:coreProperties>
</file>